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808" r:id="rId2"/>
  </p:sldMasterIdLst>
  <p:notesMasterIdLst>
    <p:notesMasterId r:id="rId34"/>
  </p:notesMasterIdLst>
  <p:handoutMasterIdLst>
    <p:handoutMasterId r:id="rId35"/>
  </p:handoutMasterIdLst>
  <p:sldIdLst>
    <p:sldId id="256" r:id="rId3"/>
    <p:sldId id="361" r:id="rId4"/>
    <p:sldId id="363" r:id="rId5"/>
    <p:sldId id="364" r:id="rId6"/>
    <p:sldId id="257" r:id="rId7"/>
    <p:sldId id="362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4" r:id="rId16"/>
    <p:sldId id="353" r:id="rId17"/>
    <p:sldId id="355" r:id="rId18"/>
    <p:sldId id="356" r:id="rId19"/>
    <p:sldId id="358" r:id="rId20"/>
    <p:sldId id="357" r:id="rId21"/>
    <p:sldId id="359" r:id="rId22"/>
    <p:sldId id="360" r:id="rId23"/>
    <p:sldId id="341" r:id="rId24"/>
    <p:sldId id="342" r:id="rId25"/>
    <p:sldId id="344" r:id="rId26"/>
    <p:sldId id="258" r:id="rId27"/>
    <p:sldId id="260" r:id="rId28"/>
    <p:sldId id="340" r:id="rId29"/>
    <p:sldId id="321" r:id="rId30"/>
    <p:sldId id="322" r:id="rId31"/>
    <p:sldId id="333" r:id="rId32"/>
    <p:sldId id="336" r:id="rId33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-114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27" d="100"/>
          <a:sy n="127" d="100"/>
        </p:scale>
        <p:origin x="-1920" y="-90"/>
      </p:cViewPr>
      <p:guideLst>
        <p:guide orient="horz" pos="2304"/>
        <p:guide pos="302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51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775" y="0"/>
            <a:ext cx="4160838" cy="3651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1B74F873-3B5B-40D6-9D14-FD2FAA41FDCF}" type="datetime1">
              <a:rPr lang="en-US"/>
              <a:pPr>
                <a:defRPr/>
              </a:pPr>
              <a:t>10/11/2014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488"/>
            <a:ext cx="4160838" cy="3651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FAF3AB41-DDB0-4BF8-880F-D3866A38A4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6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405C6AEE-E33D-4CE0-BF74-16A93C4D36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00200" y="3505200"/>
          <a:ext cx="6400800" cy="2971800"/>
        </p:xfrm>
        <a:graphic>
          <a:graphicData uri="http://schemas.openxmlformats.org/drawingml/2006/table">
            <a:tbl>
              <a:tblPr/>
              <a:tblGrid>
                <a:gridCol w="6400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00" charset="0"/>
                        <a:ea typeface="ＭＳ Ｐゴシック" pitchFamily="10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00" charset="0"/>
                        <a:ea typeface="ＭＳ Ｐゴシック" pitchFamily="10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00" charset="0"/>
                        <a:ea typeface="ＭＳ Ｐゴシック" pitchFamily="10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00" charset="0"/>
                        <a:ea typeface="ＭＳ Ｐゴシック" pitchFamily="10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00" charset="0"/>
                        <a:ea typeface="ＭＳ Ｐゴシック" pitchFamily="10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00" charset="0"/>
                        <a:ea typeface="ＭＳ Ｐゴシック" pitchFamily="10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00" charset="0"/>
                        <a:ea typeface="ＭＳ Ｐゴシック" pitchFamily="10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00" charset="0"/>
                        <a:ea typeface="ＭＳ Ｐゴシック" pitchFamily="10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CA" noProof="0" smtClean="0"/>
          </a:p>
        </p:txBody>
      </p:sp>
    </p:spTree>
    <p:extLst>
      <p:ext uri="{BB962C8B-B14F-4D97-AF65-F5344CB8AC3E}">
        <p14:creationId xmlns:p14="http://schemas.microsoft.com/office/powerpoint/2010/main" val="17002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0" charset="-128"/>
        <a:cs typeface="ＭＳ Ｐゴシック" pitchFamily="100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100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100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100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100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10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10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10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10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100" charset="-128"/>
              </a:defRPr>
            </a:lvl9pPr>
          </a:lstStyle>
          <a:p>
            <a:fld id="{A1BAFD70-2F80-4C25-B2D5-06D272C84053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kumimoji="1" lang="en-US" sz="2400">
                <a:latin typeface="Times New Roman" pitchFamily="100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kumimoji="1" lang="en-US" sz="2400">
                <a:latin typeface="Times New Roman" pitchFamily="100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269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2700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Video Game Business: DAY 1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52891C0E-0287-43F3-B301-CAFA342F3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BA20489E-E24B-4A56-A7F7-53E9420CCD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0"/>
            <a:ext cx="1981200" cy="5324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762000"/>
            <a:ext cx="5791200" cy="5324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8D8E0520-F69C-4230-BC5B-1C57B3FD3E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Video Game Business: DAY 1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Slide </a:t>
            </a:r>
            <a:fld id="{153BD218-71C3-4DE4-A87A-FB931E1EE2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82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EDB4B-52CC-468F-AD42-06C60713BD45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AA729-998E-46B2-9891-406FDFFCFA0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544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E4761-71BE-4991-B2E9-E281E8235486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E9153-755D-403D-93DF-3FC21534C18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100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25F2D-6899-4D96-ADE4-4329C8A9DF80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8B1AD-4FB0-4123-B13B-703D2309DED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922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B25E2-E7F0-4E84-B0AE-F43DD71B256C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37D56-2D9B-4A28-8A86-6FA2A79E8E6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543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FD7C7-10A1-4520-9497-947A3D8DCD12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B8B46-FF90-4AB3-87A8-E5CBD2A873C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3233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96519-BEEB-408C-9F30-761F10B2012C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D7C21-D1B0-4779-9AE3-673E2715144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26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FFB6B-0869-4BA3-9097-0F72DAB3CE0E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F0C7-656D-48D1-96FB-2A9B74D99D7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48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6D255B8F-2756-4B13-883C-F464896422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87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DA6DC-EB6C-4F96-ADBE-BF750FF7258E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D5B80-F87B-4613-8FA3-3A7CF662F90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378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EE56E-BCEB-4829-B027-BDFB5B1175E6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2F1B7-22B0-418F-AF17-DA9819711CF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6029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B59F6-CFB8-4B34-AA6A-5D26DA0CFF69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6CCD22-0678-49DC-9B6E-5002230B3B3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745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A8B5C-E040-4A4F-B5DA-03DF04C8196C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22F37-8F5A-4FE8-A3F2-B502957D1D0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613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2289D8FC-5A2E-43AB-B102-EB830EC6B2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8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2A1728C8-8662-437E-B5D8-820E2902E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1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22E98432-90C1-400B-8485-AFCF9E52D8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6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BB0AAAF6-17EB-47A6-892C-10B696AAFC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6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3716BDD9-CE9B-49E8-B383-67B6E2DE3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4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89DF75EE-3DD8-4989-9617-A33005006B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6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438400" y="6248400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A7832451-18ED-4565-89A0-8C9D9A6BD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7620000" cy="6858000"/>
            <a:chOff x="0" y="0"/>
            <a:chExt cx="4800" cy="4320"/>
          </a:xfrm>
        </p:grpSpPr>
        <p:grpSp>
          <p:nvGrpSpPr>
            <p:cNvPr id="1031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35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" name="Freeform 5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>
                  <a:gd name="T0" fmla="*/ 1728 w 1728"/>
                  <a:gd name="T1" fmla="*/ 0 h 735"/>
                  <a:gd name="T2" fmla="*/ 1728 w 1728"/>
                  <a:gd name="T3" fmla="*/ 480 h 735"/>
                  <a:gd name="T4" fmla="*/ 380 w 1728"/>
                  <a:gd name="T5" fmla="*/ 482 h 735"/>
                  <a:gd name="T6" fmla="*/ 354 w 1728"/>
                  <a:gd name="T7" fmla="*/ 480 h 735"/>
                  <a:gd name="T8" fmla="*/ 308 w 1728"/>
                  <a:gd name="T9" fmla="*/ 489 h 735"/>
                  <a:gd name="T10" fmla="*/ 246 w 1728"/>
                  <a:gd name="T11" fmla="*/ 531 h 735"/>
                  <a:gd name="T12" fmla="*/ 206 w 1728"/>
                  <a:gd name="T13" fmla="*/ 597 h 735"/>
                  <a:gd name="T14" fmla="*/ 192 w 1728"/>
                  <a:gd name="T15" fmla="*/ 666 h 735"/>
                  <a:gd name="T16" fmla="*/ 192 w 1728"/>
                  <a:gd name="T17" fmla="*/ 735 h 735"/>
                  <a:gd name="T18" fmla="*/ 0 w 1728"/>
                  <a:gd name="T19" fmla="*/ 735 h 735"/>
                  <a:gd name="T20" fmla="*/ 0 w 1728"/>
                  <a:gd name="T21" fmla="*/ 480 h 735"/>
                  <a:gd name="T22" fmla="*/ 0 w 1728"/>
                  <a:gd name="T23" fmla="*/ 0 h 735"/>
                  <a:gd name="T24" fmla="*/ 1728 w 1728"/>
                  <a:gd name="T25" fmla="*/ 0 h 7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32" name="Group 6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33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362200"/>
            <a:ext cx="76930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Rectangle 9"/>
          <p:cNvSpPr>
            <a:spLocks noGrp="1" noChangeArrowheads="1"/>
          </p:cNvSpPr>
          <p:nvPr>
            <p:ph type="dt" sz="quarter" idx="2"/>
          </p:nvPr>
        </p:nvSpPr>
        <p:spPr>
          <a:xfrm>
            <a:off x="1981200" y="6248400"/>
            <a:ext cx="2587625" cy="4746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pPr>
              <a:defRPr/>
            </a:pP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Video Game Business: DAY 1</a:t>
            </a:r>
          </a:p>
        </p:txBody>
      </p:sp>
      <p:sp>
        <p:nvSpPr>
          <p:cNvPr id="15" name="Rectangle 10"/>
          <p:cNvSpPr>
            <a:spLocks noGrp="1" noChangeArrowheads="1"/>
          </p:cNvSpPr>
          <p:nvPr>
            <p:ph type="ftr" sz="quarter" idx="3"/>
          </p:nvPr>
        </p:nvSpPr>
        <p:spPr>
          <a:xfrm>
            <a:off x="5791200" y="6248400"/>
            <a:ext cx="2897188" cy="4746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Slide </a:t>
            </a:r>
            <a:fld id="{0065724C-25DD-4B1E-92AF-1BF616170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6" r:id="rId1"/>
    <p:sldLayoutId id="2147484497" r:id="rId2"/>
    <p:sldLayoutId id="2147484498" r:id="rId3"/>
    <p:sldLayoutId id="2147484499" r:id="rId4"/>
    <p:sldLayoutId id="2147484500" r:id="rId5"/>
    <p:sldLayoutId id="2147484501" r:id="rId6"/>
    <p:sldLayoutId id="2147484502" r:id="rId7"/>
    <p:sldLayoutId id="2147484503" r:id="rId8"/>
    <p:sldLayoutId id="2147484504" r:id="rId9"/>
    <p:sldLayoutId id="2147484505" r:id="rId10"/>
    <p:sldLayoutId id="2147484506" r:id="rId11"/>
    <p:sldLayoutId id="2147484484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itchFamily="100" charset="-128"/>
          <a:cs typeface="ＭＳ Ｐゴシック" pitchFamily="100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itchFamily="100" charset="-128"/>
          <a:cs typeface="ＭＳ Ｐゴシック" pitchFamily="100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itchFamily="100" charset="-128"/>
          <a:cs typeface="ＭＳ Ｐゴシック" pitchFamily="100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itchFamily="100" charset="-128"/>
          <a:cs typeface="ＭＳ Ｐゴシック" pitchFamily="100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itchFamily="100" charset="-128"/>
          <a:cs typeface="ＭＳ Ｐゴシック" pitchFamily="10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100" charset="2"/>
        <a:buChar char="l"/>
        <a:defRPr sz="2800">
          <a:solidFill>
            <a:schemeClr val="tx1"/>
          </a:solidFill>
          <a:latin typeface="+mn-lt"/>
          <a:ea typeface="ＭＳ Ｐゴシック" pitchFamily="100" charset="-128"/>
          <a:cs typeface="ＭＳ Ｐゴシック" pitchFamily="10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ＭＳ Ｐゴシック" pitchFamily="10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100" charset="2"/>
        <a:buChar char="l"/>
        <a:defRPr sz="2000">
          <a:solidFill>
            <a:schemeClr val="tx1"/>
          </a:solidFill>
          <a:latin typeface="+mn-lt"/>
          <a:ea typeface="ＭＳ Ｐゴシック" pitchFamily="10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  <a:ea typeface="ＭＳ Ｐゴシック" pitchFamily="10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100" charset="2"/>
        <a:buChar char="l"/>
        <a:defRPr sz="2000">
          <a:solidFill>
            <a:schemeClr val="tx1"/>
          </a:solidFill>
          <a:latin typeface="+mn-lt"/>
          <a:ea typeface="ＭＳ Ｐゴシック" pitchFamily="10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A37E0AA-A5CE-4C26-8B7E-4D0F438DFCA7}" type="datetime1">
              <a:rPr lang="en-US"/>
              <a:pPr>
                <a:defRPr/>
              </a:pPr>
              <a:t>10/11/2014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3CDC97-4D6E-48C7-BA3E-CFEA8EE335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5" r:id="rId1"/>
    <p:sldLayoutId id="2147484486" r:id="rId2"/>
    <p:sldLayoutId id="2147484487" r:id="rId3"/>
    <p:sldLayoutId id="2147484488" r:id="rId4"/>
    <p:sldLayoutId id="2147484489" r:id="rId5"/>
    <p:sldLayoutId id="2147484490" r:id="rId6"/>
    <p:sldLayoutId id="2147484491" r:id="rId7"/>
    <p:sldLayoutId id="2147484492" r:id="rId8"/>
    <p:sldLayoutId id="2147484493" r:id="rId9"/>
    <p:sldLayoutId id="2147484494" r:id="rId10"/>
    <p:sldLayoutId id="21474844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100" charset="-128"/>
          <a:cs typeface="ＭＳ Ｐゴシック" pitchFamily="10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100" charset="-128"/>
          <a:cs typeface="ＭＳ Ｐゴシック" pitchFamily="10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100" charset="-128"/>
          <a:cs typeface="ＭＳ Ｐゴシック" pitchFamily="10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100" charset="-128"/>
          <a:cs typeface="ＭＳ Ｐゴシック" pitchFamily="10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100" charset="-128"/>
          <a:cs typeface="ＭＳ Ｐゴシック" pitchFamily="10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100" charset="-128"/>
          <a:cs typeface="ＭＳ Ｐゴシック" pitchFamily="10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100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100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100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10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EGSFk-vCqU" TargetMode="External"/><Relationship Id="rId2" Type="http://schemas.openxmlformats.org/officeDocument/2006/relationships/hyperlink" Target="https://www.youtube.com/watch?v=Q-9CkkoISY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empni1yCPqw" TargetMode="External"/><Relationship Id="rId2" Type="http://schemas.openxmlformats.org/officeDocument/2006/relationships/hyperlink" Target="http://videos.huffingtonpost.com/nolan-bushnell-5177340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jyKb7NOpnv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pO76SkpaWQ" TargetMode="External"/><Relationship Id="rId2" Type="http://schemas.openxmlformats.org/officeDocument/2006/relationships/hyperlink" Target="http://www.youtube.com/watch?v=JjC1gn20TR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48200" y="2895600"/>
            <a:ext cx="4013200" cy="1822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100" charset="2"/>
              <a:buNone/>
            </a:pPr>
            <a:endParaRPr lang="en-US" sz="2000" b="1" dirty="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600" b="1" dirty="0" smtClean="0"/>
              <a:t>Ch.1  History of Video Games</a:t>
            </a:r>
            <a:endParaRPr lang="en-US" sz="1200" b="1" dirty="0" smtClean="0"/>
          </a:p>
        </p:txBody>
      </p:sp>
      <p:sp>
        <p:nvSpPr>
          <p:cNvPr id="14339" name="AutoShap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Video Game Analysis &amp; Technical Design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The arcade game came next and popularized video games worldwide!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5570004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b="1" dirty="0"/>
              <a:t>Nolan </a:t>
            </a:r>
            <a:r>
              <a:rPr lang="en-US" sz="3200" b="1" dirty="0" smtClean="0"/>
              <a:t>Bushnell </a:t>
            </a:r>
            <a:r>
              <a:rPr lang="en-US" sz="3200" dirty="0" smtClean="0"/>
              <a:t>created a cheaper version of </a:t>
            </a:r>
            <a:r>
              <a:rPr lang="en-US" sz="3200" dirty="0" err="1" smtClean="0"/>
              <a:t>Spacewar</a:t>
            </a:r>
            <a:r>
              <a:rPr lang="en-US" sz="3200" dirty="0" smtClean="0"/>
              <a:t> called </a:t>
            </a:r>
            <a:r>
              <a:rPr lang="en-US" sz="3200" b="1" dirty="0" smtClean="0"/>
              <a:t>Computer Space</a:t>
            </a:r>
            <a:r>
              <a:rPr lang="en-US" sz="3200" dirty="0" smtClean="0"/>
              <a:t> that took quarters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It was </a:t>
            </a:r>
            <a:r>
              <a:rPr lang="en-US" dirty="0" err="1" smtClean="0"/>
              <a:t>manufacturered</a:t>
            </a:r>
            <a:r>
              <a:rPr lang="en-US" dirty="0" smtClean="0"/>
              <a:t> by Nutting Associates and “engineered </a:t>
            </a:r>
            <a:r>
              <a:rPr lang="en-US" dirty="0"/>
              <a:t>by </a:t>
            </a:r>
            <a:r>
              <a:rPr lang="en-US" dirty="0" smtClean="0"/>
              <a:t>Syzygy (Nolan’s company he founded with Ted </a:t>
            </a:r>
            <a:r>
              <a:rPr lang="en-US" dirty="0" err="1" smtClean="0"/>
              <a:t>Dabney</a:t>
            </a:r>
            <a:r>
              <a:rPr lang="en-US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It was released in 1971, and it flopped….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528899"/>
            <a:ext cx="1764196" cy="394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0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The arcade game came next and popularized video games worldwide!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5137956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So Nolan: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Ditches </a:t>
            </a:r>
            <a:r>
              <a:rPr lang="en-US" dirty="0" err="1" smtClean="0"/>
              <a:t>Nuttings</a:t>
            </a:r>
            <a:r>
              <a:rPr lang="en-US" dirty="0" smtClean="0"/>
              <a:t> Associates,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Forms a new company called </a:t>
            </a:r>
            <a:r>
              <a:rPr lang="en-US" b="1" dirty="0" smtClean="0"/>
              <a:t>Atari</a:t>
            </a:r>
            <a:r>
              <a:rPr lang="en-US" dirty="0" smtClean="0"/>
              <a:t> (Japanese for “prepare to get your ass kicked”),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And tries again with a game “a drunk could play” called </a:t>
            </a:r>
            <a:r>
              <a:rPr lang="en-US" b="1" dirty="0" smtClean="0"/>
              <a:t>Pong </a:t>
            </a:r>
            <a:r>
              <a:rPr lang="en-US" dirty="0" smtClean="0"/>
              <a:t>in 1972</a:t>
            </a:r>
            <a:endParaRPr lang="en-US" b="1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Pong is an instant hit, home versions are released in the mid 70s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Ralph Baer &amp; Magnavox sue (and win a small settlement)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398" y="2780928"/>
            <a:ext cx="2892760" cy="268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4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What happened after this?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198296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Space Invaders hit the scene in 1978 and popularized video games worldwide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Called the “greatest video game of all time” by most places such as </a:t>
            </a:r>
            <a:r>
              <a:rPr lang="en-US" dirty="0" err="1" smtClean="0"/>
              <a:t>Guiness</a:t>
            </a: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CPU-driven = FUTURE!</a:t>
            </a:r>
          </a:p>
        </p:txBody>
      </p:sp>
      <p:pic>
        <p:nvPicPr>
          <p:cNvPr id="6" name="Picture 5" descr="Space_Inva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66" y="3711575"/>
            <a:ext cx="275272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2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What happened after this?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198296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After Space Invaders, everyone and their mother started making arcade games </a:t>
            </a:r>
          </a:p>
          <a:p>
            <a:pPr lvl="1">
              <a:lnSpc>
                <a:spcPct val="80000"/>
              </a:lnSpc>
            </a:pPr>
            <a:r>
              <a:rPr lang="en-US" b="1" dirty="0" smtClean="0"/>
              <a:t>Nintendo</a:t>
            </a:r>
            <a:r>
              <a:rPr lang="en-US" dirty="0" smtClean="0"/>
              <a:t> (a playing card company from 1889 that just started making home Pong clones) 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Donkey Kong &amp; Mario Bros (by Shigeru Miyamoto)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SEGA</a:t>
            </a:r>
            <a:r>
              <a:rPr lang="en-US" dirty="0"/>
              <a:t> (Service Games) - a company in Hawaii that shipped electro mechanical (EM) games to Japan</a:t>
            </a:r>
          </a:p>
          <a:p>
            <a:pPr lvl="2">
              <a:lnSpc>
                <a:spcPct val="80000"/>
              </a:lnSpc>
            </a:pPr>
            <a:r>
              <a:rPr lang="en-US" dirty="0" err="1"/>
              <a:t>Frogger</a:t>
            </a:r>
            <a:r>
              <a:rPr lang="en-US" dirty="0"/>
              <a:t>, </a:t>
            </a:r>
            <a:r>
              <a:rPr lang="en-US" dirty="0" err="1"/>
              <a:t>Zaxxon</a:t>
            </a:r>
            <a:r>
              <a:rPr lang="en-US" dirty="0"/>
              <a:t>, Golden Axe</a:t>
            </a:r>
          </a:p>
          <a:p>
            <a:pPr lvl="1">
              <a:lnSpc>
                <a:spcPct val="80000"/>
              </a:lnSpc>
            </a:pPr>
            <a:r>
              <a:rPr lang="en-US" b="1" dirty="0"/>
              <a:t>Williams </a:t>
            </a:r>
            <a:r>
              <a:rPr lang="en-US" dirty="0"/>
              <a:t>– a pinball company in Chicago</a:t>
            </a:r>
          </a:p>
          <a:p>
            <a:pPr lvl="2">
              <a:lnSpc>
                <a:spcPct val="80000"/>
              </a:lnSpc>
            </a:pPr>
            <a:r>
              <a:rPr lang="en-US" dirty="0" err="1"/>
              <a:t>Robotron</a:t>
            </a:r>
            <a:r>
              <a:rPr lang="en-US" dirty="0"/>
              <a:t> 2084, Defender, Joust</a:t>
            </a:r>
          </a:p>
          <a:p>
            <a:pPr lvl="1">
              <a:lnSpc>
                <a:spcPct val="80000"/>
              </a:lnSpc>
            </a:pPr>
            <a:r>
              <a:rPr lang="en-US" b="1" dirty="0" smtClean="0"/>
              <a:t>Bally/Midway </a:t>
            </a:r>
            <a:r>
              <a:rPr lang="en-US" dirty="0" smtClean="0"/>
              <a:t>– another US pinball/arcade company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Pac-man, </a:t>
            </a:r>
            <a:r>
              <a:rPr lang="en-US" dirty="0" err="1" smtClean="0"/>
              <a:t>Galaga</a:t>
            </a:r>
            <a:r>
              <a:rPr lang="en-US" dirty="0" smtClean="0"/>
              <a:t>, </a:t>
            </a:r>
            <a:r>
              <a:rPr lang="en-US" dirty="0" err="1" smtClean="0"/>
              <a:t>Tron</a:t>
            </a:r>
            <a:r>
              <a:rPr lang="en-US" dirty="0" smtClean="0"/>
              <a:t>, etc. (mostly made by Namco)</a:t>
            </a:r>
          </a:p>
          <a:p>
            <a:pPr lvl="1">
              <a:lnSpc>
                <a:spcPct val="8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577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What happened after this?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198296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Video games become part of pop culture in the late 1970s /</a:t>
            </a:r>
            <a:r>
              <a:rPr lang="en-US" sz="3200" dirty="0"/>
              <a:t> </a:t>
            </a:r>
            <a:r>
              <a:rPr lang="en-US" sz="3200" dirty="0" smtClean="0"/>
              <a:t>early 1980s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Space Invaders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www.youtube.com/watch?v=Q-9CkkoISYw</a:t>
            </a:r>
            <a:r>
              <a:rPr lang="en-US" dirty="0" smtClean="0"/>
              <a:t>) 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 smtClean="0"/>
              <a:t>Pac-man </a:t>
            </a:r>
            <a:r>
              <a:rPr lang="en-US" dirty="0"/>
              <a:t>Fever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www.youtube.com/watch?v=kEGSFk-vCqU</a:t>
            </a:r>
            <a:r>
              <a:rPr lang="en-US" dirty="0" smtClean="0"/>
              <a:t>)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Lunchboxes, cereal, TV shows (</a:t>
            </a:r>
            <a:r>
              <a:rPr lang="en-US" dirty="0" err="1" smtClean="0"/>
              <a:t>Starcade</a:t>
            </a:r>
            <a:r>
              <a:rPr lang="en-US" dirty="0" smtClean="0"/>
              <a:t>, Pac-man TV series, etc.), books, movies (</a:t>
            </a:r>
            <a:r>
              <a:rPr lang="en-US" dirty="0" err="1" smtClean="0"/>
              <a:t>Tron</a:t>
            </a:r>
            <a:r>
              <a:rPr lang="en-US" dirty="0" smtClean="0"/>
              <a:t>), etc…..</a:t>
            </a:r>
          </a:p>
          <a:p>
            <a:pPr lvl="1">
              <a:lnSpc>
                <a:spcPct val="8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43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What happened after this?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198296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And Atari is still reigning king of the arcade…..and the home console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Asteroids, Missile Command, Centipede, Tempest, Dig Dug, etc.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They are also pumping out lots of home video games for their Atari VCS/2600 console (released in 1977, it was the only one worth mentioning until the NES)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People bought the VCS to get Space Invaders!</a:t>
            </a:r>
          </a:p>
          <a:p>
            <a:pPr lvl="1">
              <a:lnSpc>
                <a:spcPct val="8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90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What happened after this?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054280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Then the crash of 1983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New arcade games weren’t that original….revenue dipped, arcades closed.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Ditto for home console games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The nail in the coffin was the dismal sales of the terrible game “ET” for Atari 2600 (rushed for an Xmas 1982 sales push)</a:t>
            </a:r>
          </a:p>
          <a:p>
            <a:pPr lvl="2">
              <a:lnSpc>
                <a:spcPct val="80000"/>
              </a:lnSpc>
            </a:pPr>
            <a:r>
              <a:rPr lang="en-US" dirty="0" smtClean="0"/>
              <a:t>Copies were </a:t>
            </a:r>
            <a:r>
              <a:rPr lang="en-US" dirty="0"/>
              <a:t>buried </a:t>
            </a:r>
            <a:r>
              <a:rPr lang="en-US" dirty="0" smtClean="0"/>
              <a:t>in a dump in Alamogordo</a:t>
            </a:r>
            <a:r>
              <a:rPr lang="en-US" dirty="0"/>
              <a:t>, New Mexico </a:t>
            </a:r>
            <a:r>
              <a:rPr lang="en-US" dirty="0" smtClean="0"/>
              <a:t>and dug up in 2014….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00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What happened after this?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054280" cy="3724275"/>
          </a:xfrm>
        </p:spPr>
        <p:txBody>
          <a:bodyPr/>
          <a:lstStyle/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  <p:pic>
        <p:nvPicPr>
          <p:cNvPr id="155650" name="Picture 2" descr="http://cdn.duelinganalogs.com/wp-content/uploads/2013/03/Never-Forg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2423138"/>
            <a:ext cx="4634238" cy="43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2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What happened after this?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305800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/>
              <a:t>Nintendo revived the home console </a:t>
            </a:r>
            <a:endParaRPr lang="en-US" sz="3200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NES </a:t>
            </a:r>
            <a:r>
              <a:rPr lang="en-US" dirty="0"/>
              <a:t>in </a:t>
            </a:r>
            <a:r>
              <a:rPr lang="en-US" dirty="0" smtClean="0"/>
              <a:t>1985 (Super Mario Bros!) - strict </a:t>
            </a:r>
            <a:r>
              <a:rPr lang="en-US" dirty="0"/>
              <a:t>publishing </a:t>
            </a:r>
            <a:r>
              <a:rPr lang="en-US" dirty="0" smtClean="0"/>
              <a:t>rules/control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Released Game Boy on their 100</a:t>
            </a:r>
            <a:r>
              <a:rPr lang="en-US" baseline="30000" dirty="0" smtClean="0"/>
              <a:t>th</a:t>
            </a:r>
            <a:r>
              <a:rPr lang="en-US" dirty="0" smtClean="0"/>
              <a:t> anniversary (1989)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sz="3200" dirty="0"/>
              <a:t>By the early 1990s, SEGA rivaled Nintendo in the home market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SEGA Genesis was the “cool” arcade (SEGA scream</a:t>
            </a:r>
            <a:r>
              <a:rPr lang="en-US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Led to ESRB ratings 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sz="3200" dirty="0" smtClean="0"/>
              <a:t>Sony entered the picture with the </a:t>
            </a:r>
            <a:r>
              <a:rPr lang="en-US" sz="3200" dirty="0" err="1" smtClean="0"/>
              <a:t>Playstation</a:t>
            </a:r>
            <a:r>
              <a:rPr lang="en-US" sz="3200" dirty="0" smtClean="0"/>
              <a:t> in 1995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Casualties: SEGA and Atari (and NEC’s </a:t>
            </a:r>
            <a:r>
              <a:rPr lang="en-US" dirty="0" err="1" smtClean="0"/>
              <a:t>TurboGrafx</a:t>
            </a:r>
            <a:r>
              <a:rPr lang="en-US" dirty="0" smtClean="0"/>
              <a:t>)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17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What happened after this?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305800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/>
              <a:t>PC games enjoyed worldwide growth in the 1980s and 1990s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Text games (</a:t>
            </a:r>
            <a:r>
              <a:rPr lang="en-US" dirty="0" err="1"/>
              <a:t>Zork</a:t>
            </a:r>
            <a:r>
              <a:rPr lang="en-US" dirty="0"/>
              <a:t>, King’s Quest)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Interactive graphical games (Day of the Tentacle)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More graphics (</a:t>
            </a:r>
            <a:r>
              <a:rPr lang="en-US" dirty="0" err="1"/>
              <a:t>Wolfenstein</a:t>
            </a:r>
            <a:r>
              <a:rPr lang="en-US" dirty="0"/>
              <a:t> 3D, Doom, Quake, </a:t>
            </a:r>
            <a:r>
              <a:rPr lang="en-US" dirty="0" err="1"/>
              <a:t>Myst</a:t>
            </a:r>
            <a:r>
              <a:rPr lang="en-US" dirty="0"/>
              <a:t>)</a:t>
            </a:r>
          </a:p>
          <a:p>
            <a:pPr>
              <a:lnSpc>
                <a:spcPct val="80000"/>
              </a:lnSpc>
            </a:pPr>
            <a:r>
              <a:rPr lang="en-US" sz="3200" dirty="0"/>
              <a:t>Arcades came back in the early 1990s with the release of Street Fighter 2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But died again when consoles like the Sony </a:t>
            </a:r>
            <a:r>
              <a:rPr lang="en-US" dirty="0" err="1"/>
              <a:t>Playstation</a:t>
            </a:r>
            <a:r>
              <a:rPr lang="en-US" dirty="0"/>
              <a:t> started offering the same graphics…..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469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202488" cy="1143000"/>
          </a:xfrm>
        </p:spPr>
        <p:txBody>
          <a:bodyPr/>
          <a:lstStyle/>
          <a:p>
            <a:r>
              <a:rPr lang="en-CA" dirty="0" smtClean="0"/>
              <a:t>Which game made more $$ in 2011?</a:t>
            </a:r>
            <a:endParaRPr lang="en-CA" dirty="0" smtClean="0">
              <a:latin typeface="Bauhaus 93" panose="04030905020B02020C02" pitchFamily="82" charset="0"/>
            </a:endParaRP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162292" cy="3724275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CA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36" y="2852936"/>
            <a:ext cx="331236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860032" y="4023065"/>
            <a:ext cx="936104" cy="972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800" dirty="0" smtClean="0">
                <a:solidFill>
                  <a:schemeClr val="tx2">
                    <a:lumMod val="75000"/>
                  </a:schemeClr>
                </a:solidFill>
              </a:rPr>
              <a:t>VS.</a:t>
            </a:r>
            <a:endParaRPr lang="en-CA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4" descr="http://upload.wikimedia.org/wikipedia/en/b/bf/Call_of_Duty_Modern_Warfare_3_box_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76065"/>
            <a:ext cx="2654118" cy="40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0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After 2000?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305800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Microsoft got into the game alongside Sony and Nintendo with the DirectX Box (Xbox)</a:t>
            </a:r>
          </a:p>
          <a:p>
            <a:pPr>
              <a:lnSpc>
                <a:spcPct val="80000"/>
              </a:lnSpc>
            </a:pPr>
            <a:r>
              <a:rPr lang="en-US" sz="3200" dirty="0" smtClean="0"/>
              <a:t>Portable consoles were popular for some time (the Nintendo 3DS is the only one remaining)</a:t>
            </a:r>
          </a:p>
          <a:p>
            <a:pPr>
              <a:lnSpc>
                <a:spcPct val="80000"/>
              </a:lnSpc>
            </a:pPr>
            <a:r>
              <a:rPr lang="en-US" sz="3200" dirty="0" smtClean="0"/>
              <a:t>PC gaming went to the Internet &amp; massively multiplayer</a:t>
            </a:r>
          </a:p>
          <a:p>
            <a:pPr>
              <a:lnSpc>
                <a:spcPct val="80000"/>
              </a:lnSpc>
            </a:pPr>
            <a:r>
              <a:rPr lang="en-US" sz="3200" dirty="0" smtClean="0"/>
              <a:t>Mobile devices exploded….and so did mobile games.</a:t>
            </a:r>
            <a:endParaRPr lang="en-US" dirty="0" smtClean="0"/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0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382000" cy="1143000"/>
          </a:xfrm>
        </p:spPr>
        <p:txBody>
          <a:bodyPr/>
          <a:lstStyle/>
          <a:p>
            <a:r>
              <a:rPr lang="en-US" dirty="0" smtClean="0"/>
              <a:t>After 2000?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305800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Games are STILL a huge part of pop culture!</a:t>
            </a:r>
            <a:endParaRPr lang="en-US" dirty="0" smtClean="0"/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  <p:pic>
        <p:nvPicPr>
          <p:cNvPr id="168962" name="Picture 2" descr="http://www.geekosystem.com/wp-content/uploads/2013/06/Donkey-K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3573016"/>
            <a:ext cx="3847945" cy="295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4" name="Picture 4" descr="http://2.bp.blogspot.com/-uAI8OHRAJIM/TwllboL9sNI/AAAAAAAAAKg/Ih9zvfnwyY4/s1600/titl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032956"/>
            <a:ext cx="4634244" cy="373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8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Additional Resources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305800" cy="4267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If you’d like to learn more about video game history, below are some recommended books and videos that you can pursue: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Books: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Steven Kent: The Ultimate History of Video Games (2001)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Van Burnham: Supercade: A Visual History of the Videogame Age 1971-1984 (2003)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Demaria &amp; Wilson: High Score! The Illustrated History of Electronic Games (2002)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John Sellers: Arcade Fever: The Fan’s Guide to the Golden Age of Video Games (2001)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Leonard Herman: Phoenix: The Fall &amp; Rise of Video Games (1997)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Goldberg &amp; Vendel: ATARI Inc. - Business Is Fun (2012)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Gorges &amp; Yamazaki: The History of Nintendo (1889-1980) (2010)</a:t>
            </a:r>
          </a:p>
          <a:p>
            <a:pPr lvl="2">
              <a:lnSpc>
                <a:spcPct val="90000"/>
              </a:lnSpc>
            </a:pPr>
            <a:r>
              <a:rPr lang="en-US" sz="1800" smtClean="0"/>
              <a:t>Gorges &amp; Yamazaki: The History of Nintendo (1980-1991) (2012)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Additional Resources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305800" cy="4267200"/>
          </a:xfrm>
        </p:spPr>
        <p:txBody>
          <a:bodyPr/>
          <a:lstStyle/>
          <a:p>
            <a:pPr lvl="2">
              <a:lnSpc>
                <a:spcPct val="90000"/>
              </a:lnSpc>
              <a:defRPr/>
            </a:pPr>
            <a:r>
              <a:rPr lang="en-US" sz="1800" dirty="0" smtClean="0"/>
              <a:t>Harold </a:t>
            </a:r>
            <a:r>
              <a:rPr lang="en-US" sz="1800" dirty="0"/>
              <a:t>Goldberg: All Your Base Are Belong to Us: How Fifty Years of </a:t>
            </a:r>
            <a:r>
              <a:rPr lang="en-US" sz="1800" dirty="0" smtClean="0"/>
              <a:t>Videogames Conquered </a:t>
            </a:r>
            <a:r>
              <a:rPr lang="en-US" sz="1800" dirty="0"/>
              <a:t>Pop Culture (2011)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smtClean="0"/>
              <a:t>Videos</a:t>
            </a:r>
            <a:r>
              <a:rPr lang="en-US" sz="2000" dirty="0"/>
              <a:t>:</a:t>
            </a:r>
          </a:p>
          <a:p>
            <a:pPr lvl="2">
              <a:lnSpc>
                <a:spcPct val="90000"/>
              </a:lnSpc>
              <a:defRPr/>
            </a:pPr>
            <a:r>
              <a:rPr lang="en-US" sz="1800" dirty="0"/>
              <a:t>Huffington Post interview with Nolan Bushnell:</a:t>
            </a:r>
          </a:p>
          <a:p>
            <a:pPr marL="914400" lvl="2" indent="0">
              <a:lnSpc>
                <a:spcPct val="90000"/>
              </a:lnSpc>
              <a:buFont typeface="Wingdings" pitchFamily="100" charset="2"/>
              <a:buNone/>
              <a:defRPr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videos.huffingtonpost.com/nolan-bushnell-517734062</a:t>
            </a:r>
            <a:r>
              <a:rPr lang="en-US" sz="1800" dirty="0" smtClean="0"/>
              <a:t> </a:t>
            </a:r>
            <a:endParaRPr lang="en-US" sz="1800" dirty="0"/>
          </a:p>
          <a:p>
            <a:pPr lvl="2">
              <a:lnSpc>
                <a:spcPct val="90000"/>
              </a:lnSpc>
              <a:defRPr/>
            </a:pPr>
            <a:r>
              <a:rPr lang="en-US" sz="1800" dirty="0"/>
              <a:t>Discovery Channel documentary about video game history:</a:t>
            </a:r>
          </a:p>
          <a:p>
            <a:pPr marL="914400" lvl="2" indent="0">
              <a:lnSpc>
                <a:spcPct val="90000"/>
              </a:lnSpc>
              <a:buFont typeface="Wingdings" pitchFamily="100" charset="2"/>
              <a:buNone/>
              <a:defRPr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www.youtube.com/watch?v=empni1yCPqw</a:t>
            </a:r>
            <a:r>
              <a:rPr lang="en-US" sz="1800" dirty="0" smtClean="0"/>
              <a:t> </a:t>
            </a:r>
            <a:endParaRPr lang="en-US" sz="1800" dirty="0"/>
          </a:p>
          <a:p>
            <a:pPr lvl="2">
              <a:lnSpc>
                <a:spcPct val="90000"/>
              </a:lnSpc>
              <a:defRPr/>
            </a:pPr>
            <a:r>
              <a:rPr lang="en-US" sz="1800" dirty="0"/>
              <a:t>The Video Game Revolution documentary (very funny and accurate):</a:t>
            </a:r>
          </a:p>
          <a:p>
            <a:pPr marL="914400" lvl="2" indent="0">
              <a:lnSpc>
                <a:spcPct val="90000"/>
              </a:lnSpc>
              <a:buFont typeface="Wingdings" pitchFamily="100" charset="2"/>
              <a:buNone/>
              <a:defRPr/>
            </a:pPr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www.youtube.com/watch?v=jyKb7NOpnvo</a:t>
            </a:r>
            <a:r>
              <a:rPr lang="en-US" sz="1800" dirty="0" smtClean="0"/>
              <a:t> </a:t>
            </a:r>
            <a:endParaRPr lang="en-CA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Do People Play Games?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CA" sz="2000" dirty="0" smtClean="0"/>
              <a:t>Types of Gamers</a:t>
            </a:r>
          </a:p>
          <a:p>
            <a:pPr lvl="1">
              <a:lnSpc>
                <a:spcPct val="80000"/>
              </a:lnSpc>
            </a:pPr>
            <a:r>
              <a:rPr lang="en-CA" sz="1600" dirty="0" smtClean="0"/>
              <a:t>Casual Gamer</a:t>
            </a:r>
          </a:p>
          <a:p>
            <a:pPr lvl="1">
              <a:lnSpc>
                <a:spcPct val="80000"/>
              </a:lnSpc>
            </a:pPr>
            <a:r>
              <a:rPr lang="en-CA" sz="1600" dirty="0" err="1" smtClean="0"/>
              <a:t>Hardcore</a:t>
            </a:r>
            <a:r>
              <a:rPr lang="en-CA" sz="1600" dirty="0" smtClean="0"/>
              <a:t> Gamer</a:t>
            </a:r>
          </a:p>
          <a:p>
            <a:pPr lvl="1">
              <a:lnSpc>
                <a:spcPct val="80000"/>
              </a:lnSpc>
            </a:pPr>
            <a:r>
              <a:rPr lang="en-CA" sz="1600" dirty="0" smtClean="0"/>
              <a:t>Old School Gamers</a:t>
            </a:r>
          </a:p>
          <a:p>
            <a:pPr lvl="1">
              <a:lnSpc>
                <a:spcPct val="80000"/>
              </a:lnSpc>
            </a:pPr>
            <a:r>
              <a:rPr lang="en-CA" sz="1600" dirty="0" smtClean="0"/>
              <a:t>Competitive Gamers</a:t>
            </a:r>
          </a:p>
          <a:p>
            <a:pPr lvl="1">
              <a:lnSpc>
                <a:spcPct val="80000"/>
              </a:lnSpc>
            </a:pPr>
            <a:r>
              <a:rPr lang="en-CA" sz="1600" dirty="0" smtClean="0"/>
              <a:t>Mental Gamers</a:t>
            </a:r>
          </a:p>
          <a:p>
            <a:pPr>
              <a:lnSpc>
                <a:spcPct val="80000"/>
              </a:lnSpc>
            </a:pPr>
            <a:endParaRPr lang="en-CA" sz="1800" dirty="0" smtClean="0"/>
          </a:p>
        </p:txBody>
      </p:sp>
      <p:pic>
        <p:nvPicPr>
          <p:cNvPr id="1536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52" y="3844042"/>
            <a:ext cx="3924436" cy="294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 descr="http://myopinionasagamer.files.wordpress.com/2013/09/gam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114211"/>
            <a:ext cx="2748405" cy="231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420888"/>
            <a:ext cx="294211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7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People Play Games?</a:t>
            </a:r>
            <a:endParaRPr lang="en-CA" dirty="0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163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100" charset="2"/>
              <a:buChar char=""/>
            </a:pPr>
            <a:r>
              <a:rPr lang="en-CA" dirty="0" smtClean="0"/>
              <a:t>Hobby</a:t>
            </a:r>
          </a:p>
          <a:p>
            <a:pPr marL="411163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100" charset="2"/>
              <a:buChar char=""/>
            </a:pPr>
            <a:r>
              <a:rPr lang="en-CA" dirty="0" smtClean="0"/>
              <a:t>Procrastinate</a:t>
            </a:r>
          </a:p>
          <a:p>
            <a:pPr marL="411163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100" charset="2"/>
              <a:buChar char=""/>
            </a:pPr>
            <a:r>
              <a:rPr lang="en-CA" dirty="0" smtClean="0"/>
              <a:t>Enjoy the game</a:t>
            </a:r>
          </a:p>
          <a:p>
            <a:pPr marL="411163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100" charset="2"/>
              <a:buChar char=""/>
            </a:pPr>
            <a:r>
              <a:rPr lang="en-CA" dirty="0" smtClean="0"/>
              <a:t>Escape Reality</a:t>
            </a:r>
          </a:p>
          <a:p>
            <a:pPr marL="411163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100" charset="2"/>
              <a:buChar char=""/>
            </a:pPr>
            <a:r>
              <a:rPr lang="en-CA" dirty="0" smtClean="0"/>
              <a:t>To wake up!</a:t>
            </a:r>
          </a:p>
          <a:p>
            <a:pPr marL="411163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100" charset="2"/>
              <a:buChar char=""/>
            </a:pPr>
            <a:r>
              <a:rPr lang="en-CA" dirty="0" smtClean="0"/>
              <a:t>To be number 1</a:t>
            </a:r>
          </a:p>
          <a:p>
            <a:pPr marL="411163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100" charset="2"/>
              <a:buChar char=""/>
            </a:pPr>
            <a:r>
              <a:rPr lang="en-CA" dirty="0" smtClean="0"/>
              <a:t>To kill time</a:t>
            </a:r>
          </a:p>
          <a:p>
            <a:pPr marL="411163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100" charset="2"/>
              <a:buChar char=""/>
            </a:pPr>
            <a:r>
              <a:rPr lang="en-CA" dirty="0" smtClean="0"/>
              <a:t>To make MONEY</a:t>
            </a:r>
          </a:p>
          <a:p>
            <a:pPr marL="411163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 pitchFamily="100" charset="2"/>
              <a:buChar char=""/>
            </a:pPr>
            <a:r>
              <a:rPr lang="en-CA" dirty="0" smtClean="0"/>
              <a:t>Job training</a:t>
            </a:r>
          </a:p>
          <a:p>
            <a:endParaRPr lang="en-CA" dirty="0" smtClean="0"/>
          </a:p>
        </p:txBody>
      </p:sp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457450"/>
            <a:ext cx="39751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VIDEOS</a:t>
            </a:r>
            <a:endParaRPr lang="en-CA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305800" cy="372427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600" dirty="0"/>
              <a:t>Watch the 5 minute video </a:t>
            </a:r>
            <a:r>
              <a:rPr lang="en-US" sz="2600" b="1" i="1" dirty="0"/>
              <a:t>The 8-bit Retro Revival – A summary of Jason Eckert’s </a:t>
            </a:r>
            <a:r>
              <a:rPr lang="en-US" sz="2600" b="1" i="1" dirty="0" err="1"/>
              <a:t>Sci</a:t>
            </a:r>
            <a:r>
              <a:rPr lang="en-US" sz="2600" b="1" i="1" dirty="0"/>
              <a:t> Fri Talk @ The Ontario Science Centre </a:t>
            </a:r>
            <a:r>
              <a:rPr lang="en-US" sz="2600" dirty="0"/>
              <a:t>available on YouTube:</a:t>
            </a:r>
          </a:p>
          <a:p>
            <a:pPr marL="0" indent="0">
              <a:lnSpc>
                <a:spcPct val="90000"/>
              </a:lnSpc>
              <a:buFont typeface="Wingdings" pitchFamily="100" charset="2"/>
              <a:buNone/>
              <a:defRPr/>
            </a:pPr>
            <a:r>
              <a:rPr lang="en-US" sz="2600" dirty="0">
                <a:hlinkClick r:id="rId2"/>
              </a:rPr>
              <a:t>http://</a:t>
            </a:r>
            <a:r>
              <a:rPr lang="en-US" sz="2600" dirty="0" smtClean="0">
                <a:hlinkClick r:id="rId2"/>
              </a:rPr>
              <a:t>www.youtube.com/watch?v=JjC1gn20TR0</a:t>
            </a:r>
            <a:r>
              <a:rPr lang="en-US" sz="2600" dirty="0" smtClean="0"/>
              <a:t> </a:t>
            </a:r>
            <a:endParaRPr lang="en-US" sz="2600" dirty="0"/>
          </a:p>
          <a:p>
            <a:pPr>
              <a:lnSpc>
                <a:spcPct val="90000"/>
              </a:lnSpc>
              <a:defRPr/>
            </a:pPr>
            <a:r>
              <a:rPr lang="en-US" sz="2600" dirty="0" smtClean="0"/>
              <a:t>Watch </a:t>
            </a:r>
            <a:r>
              <a:rPr lang="en-US" sz="2600" dirty="0"/>
              <a:t>the 8 minute PBS documentary </a:t>
            </a:r>
            <a:r>
              <a:rPr lang="en-US" sz="2600" b="1" i="1" dirty="0"/>
              <a:t>The Rise of Competitive Gaming &amp; </a:t>
            </a:r>
            <a:r>
              <a:rPr lang="en-US" sz="2600" b="1" i="1" dirty="0" err="1" smtClean="0"/>
              <a:t>Esports</a:t>
            </a:r>
            <a:r>
              <a:rPr lang="en-US" sz="2600" b="1" i="1" dirty="0" smtClean="0"/>
              <a:t> </a:t>
            </a:r>
            <a:r>
              <a:rPr lang="en-US" sz="2600" dirty="0" smtClean="0"/>
              <a:t>available </a:t>
            </a:r>
            <a:r>
              <a:rPr lang="en-US" sz="2600" dirty="0"/>
              <a:t>on YouTube: </a:t>
            </a:r>
            <a:r>
              <a:rPr lang="en-US" sz="2600" dirty="0">
                <a:hlinkClick r:id="rId3"/>
              </a:rPr>
              <a:t>https://</a:t>
            </a:r>
            <a:r>
              <a:rPr lang="en-US" sz="2600" dirty="0" smtClean="0">
                <a:hlinkClick r:id="rId3"/>
              </a:rPr>
              <a:t>www.youtube.com/watch?v=GpO76SkpaWQ</a:t>
            </a:r>
            <a:r>
              <a:rPr lang="en-US" sz="2600" dirty="0" smtClean="0"/>
              <a:t> </a:t>
            </a:r>
            <a:endParaRPr lang="en-US" sz="2600" dirty="0"/>
          </a:p>
          <a:p>
            <a:pPr>
              <a:lnSpc>
                <a:spcPct val="90000"/>
              </a:lnSpc>
              <a:defRPr/>
            </a:pPr>
            <a:r>
              <a:rPr lang="en-US" sz="2600" dirty="0" smtClean="0"/>
              <a:t>These videos are </a:t>
            </a:r>
            <a:r>
              <a:rPr lang="en-US" sz="2600" dirty="0"/>
              <a:t>also available within the class files.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Recommended Reading</a:t>
            </a:r>
            <a:endParaRPr lang="en-CA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305800" cy="37242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smtClean="0"/>
              <a:t>To learn more about gamification, you can read the book</a:t>
            </a:r>
            <a:r>
              <a:rPr lang="en-US" sz="2600" b="1" i="1" smtClean="0"/>
              <a:t> “Reality Is Broken: Why Games Make Us Better and How They Can Change the World”</a:t>
            </a:r>
            <a:r>
              <a:rPr lang="en-US" sz="2600" smtClean="0"/>
              <a:t> by Jane McGonigal (ISBN: 978-1594202858)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Video Game Genres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miter lim="800000"/>
            <a:headEnd/>
            <a:tailEnd/>
          </a:ln>
          <a:extLst/>
        </p:spPr>
        <p:txBody>
          <a:bodyPr numCol="2"/>
          <a:lstStyle/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Traditional 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Sports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Racing 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err="1" smtClean="0">
                <a:ea typeface="+mn-ea"/>
                <a:cs typeface="+mn-cs"/>
              </a:rPr>
              <a:t>Platformer</a:t>
            </a:r>
            <a:r>
              <a:rPr lang="en-CA" dirty="0" smtClean="0">
                <a:ea typeface="+mn-ea"/>
                <a:cs typeface="+mn-cs"/>
              </a:rPr>
              <a:t> 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Fighter 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Puzzle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RTS (Strategy) 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RPG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 FPS 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Action Adventure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Simulation (Life, Pet Raising, Building) 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Music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Open World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en-CA" dirty="0" smtClean="0">
                <a:ea typeface="+mn-ea"/>
                <a:cs typeface="+mn-cs"/>
              </a:rPr>
              <a:t>Party</a:t>
            </a:r>
            <a:endParaRPr lang="en-CA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2348880"/>
            <a:ext cx="2257425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17" y="4509120"/>
            <a:ext cx="2836156" cy="212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21" y="224644"/>
            <a:ext cx="282416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99" y="4044876"/>
            <a:ext cx="1922463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99" y="2424568"/>
            <a:ext cx="2671763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2" y="2348880"/>
            <a:ext cx="261778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17497"/>
            <a:ext cx="2809875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722"/>
            <a:ext cx="276225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99" y="4617132"/>
            <a:ext cx="3030989" cy="227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202488" cy="1143000"/>
          </a:xfrm>
        </p:spPr>
        <p:txBody>
          <a:bodyPr/>
          <a:lstStyle/>
          <a:p>
            <a:r>
              <a:rPr lang="en-CA" dirty="0"/>
              <a:t>Which game made more $$ in 2011?</a:t>
            </a:r>
            <a:endParaRPr lang="en-CA" dirty="0" smtClean="0">
              <a:latin typeface="Bauhaus 93" panose="04030905020B02020C02" pitchFamily="82" charset="0"/>
            </a:endParaRP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162292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CA" sz="2400" dirty="0" err="1" smtClean="0"/>
              <a:t>Rovio</a:t>
            </a:r>
            <a:r>
              <a:rPr lang="en-CA" sz="2400" dirty="0" smtClean="0"/>
              <a:t> (creator of Angry Birds) announced revenue of $106 million (across all of their games) in 2011</a:t>
            </a:r>
          </a:p>
          <a:p>
            <a:pPr>
              <a:lnSpc>
                <a:spcPct val="80000"/>
              </a:lnSpc>
            </a:pPr>
            <a:endParaRPr lang="en-CA" sz="2400" dirty="0" smtClean="0"/>
          </a:p>
          <a:p>
            <a:pPr>
              <a:lnSpc>
                <a:spcPct val="80000"/>
              </a:lnSpc>
            </a:pPr>
            <a:r>
              <a:rPr lang="en-CA" sz="2400" dirty="0" err="1" smtClean="0"/>
              <a:t>CoD</a:t>
            </a:r>
            <a:r>
              <a:rPr lang="en-CA" sz="2400" dirty="0" smtClean="0"/>
              <a:t> MW3 made $1 billion in the first 16 days it was on the market.  It was the first game to do so, and now that is the AAA standard.</a:t>
            </a:r>
          </a:p>
          <a:p>
            <a:pPr>
              <a:lnSpc>
                <a:spcPct val="80000"/>
              </a:lnSpc>
            </a:pPr>
            <a:endParaRPr lang="en-CA" sz="2400" dirty="0" smtClean="0"/>
          </a:p>
          <a:p>
            <a:pPr>
              <a:lnSpc>
                <a:spcPct val="80000"/>
              </a:lnSpc>
            </a:pPr>
            <a:r>
              <a:rPr lang="en-CA" sz="2400" dirty="0" smtClean="0"/>
              <a:t>The difference is that </a:t>
            </a:r>
            <a:r>
              <a:rPr lang="en-CA" sz="2400" dirty="0" err="1" smtClean="0"/>
              <a:t>CoD</a:t>
            </a:r>
            <a:r>
              <a:rPr lang="en-CA" sz="2400" dirty="0" smtClean="0"/>
              <a:t> MW3 took 400 people almost 2 years to make, whereas Angry Birds took 8 people 7 months to create.  Which one is more lucrative from a per-person standpoint?</a:t>
            </a:r>
          </a:p>
          <a:p>
            <a:pPr>
              <a:lnSpc>
                <a:spcPct val="80000"/>
              </a:lnSpc>
            </a:pPr>
            <a:endParaRPr lang="en-CA" sz="2400" dirty="0" smtClean="0"/>
          </a:p>
          <a:p>
            <a:pPr>
              <a:lnSpc>
                <a:spcPct val="80000"/>
              </a:lnSpc>
            </a:pPr>
            <a:r>
              <a:rPr lang="en-CA" sz="2400" dirty="0" smtClean="0"/>
              <a:t>Which leads us to our next point…….</a:t>
            </a:r>
            <a:endParaRPr lang="en-CA" sz="2000" dirty="0" smtClean="0"/>
          </a:p>
          <a:p>
            <a:pPr marL="0" indent="0">
              <a:lnSpc>
                <a:spcPct val="80000"/>
              </a:lnSpc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9106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 smtClean="0"/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>
          <a:xfrm>
            <a:off x="1940225" y="2365982"/>
            <a:ext cx="7693025" cy="3724275"/>
          </a:xfrm>
        </p:spPr>
        <p:txBody>
          <a:bodyPr/>
          <a:lstStyle/>
          <a:p>
            <a:endParaRPr lang="en-CA" dirty="0" smtClean="0"/>
          </a:p>
        </p:txBody>
      </p:sp>
      <p:pic>
        <p:nvPicPr>
          <p:cNvPr id="983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386575"/>
            <a:ext cx="371157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738" y="3118950"/>
            <a:ext cx="3281363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53" y="152636"/>
            <a:ext cx="385286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409220"/>
            <a:ext cx="20955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965300"/>
            <a:ext cx="2108944" cy="188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4709">
            <a:off x="1462344" y="4813605"/>
            <a:ext cx="1316038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26656"/>
            <a:ext cx="12668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Conclusions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7693025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00" dirty="0" smtClean="0"/>
              <a:t>Video/computer games and the people who make them have been around a surprisingly long time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Some companies we know today started with an entirely different focus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Some games makers have done things for sheer challenge, with no thoughts to commercial rewards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Atari set stage for other game companies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Nolan Bushnell, “Father of the Industry,” given too much credit in some ways and not enough in others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Companies make some great business decisions and some really bad ones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Conflict between creative chaos and ordered business within a game company started with Atari</a:t>
            </a:r>
          </a:p>
          <a:p>
            <a:pPr>
              <a:lnSpc>
                <a:spcPct val="80000"/>
              </a:lnSpc>
            </a:pPr>
            <a:r>
              <a:rPr lang="en-US" sz="1900" dirty="0" smtClean="0"/>
              <a:t>Imitation and outright theft has always been an issue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202488" cy="1143000"/>
          </a:xfrm>
        </p:spPr>
        <p:txBody>
          <a:bodyPr/>
          <a:lstStyle/>
          <a:p>
            <a:r>
              <a:rPr lang="en-CA" dirty="0" smtClean="0"/>
              <a:t>The Game Industry Today</a:t>
            </a:r>
            <a:endParaRPr lang="en-CA" dirty="0" smtClean="0">
              <a:latin typeface="Bauhaus 93" panose="04030905020B02020C02" pitchFamily="82" charset="0"/>
            </a:endParaRP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162292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CA" dirty="0" smtClean="0"/>
              <a:t>The game industry is incredibly varied today</a:t>
            </a:r>
          </a:p>
          <a:p>
            <a:pPr>
              <a:lnSpc>
                <a:spcPct val="80000"/>
              </a:lnSpc>
            </a:pPr>
            <a:endParaRPr lang="en-CA" dirty="0" smtClean="0"/>
          </a:p>
          <a:p>
            <a:pPr>
              <a:lnSpc>
                <a:spcPct val="80000"/>
              </a:lnSpc>
            </a:pPr>
            <a:r>
              <a:rPr lang="en-CA" dirty="0" smtClean="0"/>
              <a:t>AAA = the big game studios (big graphics)</a:t>
            </a:r>
          </a:p>
          <a:p>
            <a:pPr>
              <a:lnSpc>
                <a:spcPct val="80000"/>
              </a:lnSpc>
            </a:pPr>
            <a:endParaRPr lang="en-CA" dirty="0" smtClean="0"/>
          </a:p>
          <a:p>
            <a:pPr>
              <a:lnSpc>
                <a:spcPct val="80000"/>
              </a:lnSpc>
            </a:pPr>
            <a:r>
              <a:rPr lang="en-CA" dirty="0" smtClean="0"/>
              <a:t>Indie = the non-big game studios (mobile, PC, weird, etc.)</a:t>
            </a:r>
          </a:p>
          <a:p>
            <a:pPr>
              <a:lnSpc>
                <a:spcPct val="80000"/>
              </a:lnSpc>
            </a:pPr>
            <a:endParaRPr lang="en-CA" dirty="0"/>
          </a:p>
          <a:p>
            <a:pPr>
              <a:lnSpc>
                <a:spcPct val="80000"/>
              </a:lnSpc>
            </a:pPr>
            <a:r>
              <a:rPr lang="en-CA" dirty="0" smtClean="0"/>
              <a:t>Canada has the 3</a:t>
            </a:r>
            <a:r>
              <a:rPr lang="en-CA" baseline="30000" dirty="0" smtClean="0"/>
              <a:t>rd</a:t>
            </a:r>
            <a:r>
              <a:rPr lang="en-CA" dirty="0" smtClean="0"/>
              <a:t> largest game industry in the world, and the GTA has the largest indie game community in the world.</a:t>
            </a:r>
          </a:p>
          <a:p>
            <a:pPr lvl="1">
              <a:lnSpc>
                <a:spcPct val="80000"/>
              </a:lnSpc>
            </a:pPr>
            <a:endParaRPr lang="en-CA" sz="2000" dirty="0" smtClean="0"/>
          </a:p>
          <a:p>
            <a:pPr marL="0" indent="0">
              <a:lnSpc>
                <a:spcPct val="80000"/>
              </a:lnSpc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791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202488" cy="1143000"/>
          </a:xfrm>
        </p:spPr>
        <p:txBody>
          <a:bodyPr/>
          <a:lstStyle/>
          <a:p>
            <a:r>
              <a:rPr lang="en-CA" dirty="0" smtClean="0"/>
              <a:t>A brief history of time </a:t>
            </a:r>
            <a:r>
              <a:rPr lang="en-CA" dirty="0" smtClean="0">
                <a:latin typeface="Bauhaus 93" panose="04030905020B02020C02" pitchFamily="82" charset="0"/>
              </a:rPr>
              <a:t>video games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 flipH="1">
            <a:off x="4584101" y="1281411"/>
            <a:ext cx="1098916" cy="43204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 flipV="1">
            <a:off x="4736501" y="1281411"/>
            <a:ext cx="771603" cy="43204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5832648" cy="446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202488" cy="1143000"/>
          </a:xfrm>
        </p:spPr>
        <p:txBody>
          <a:bodyPr/>
          <a:lstStyle/>
          <a:p>
            <a:r>
              <a:rPr lang="en-CA" dirty="0" smtClean="0"/>
              <a:t>A brief history of time </a:t>
            </a:r>
            <a:r>
              <a:rPr lang="en-CA" dirty="0" smtClean="0">
                <a:latin typeface="Bauhaus 93" panose="04030905020B02020C02" pitchFamily="82" charset="0"/>
              </a:rPr>
              <a:t>video games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162292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CA" sz="2400" dirty="0" smtClean="0"/>
              <a:t>As soon as any new technology is developed, it’s just a matter of time before people start playing games on it……</a:t>
            </a:r>
          </a:p>
          <a:p>
            <a:pPr>
              <a:lnSpc>
                <a:spcPct val="80000"/>
              </a:lnSpc>
            </a:pPr>
            <a:endParaRPr lang="en-CA" sz="2400" dirty="0" smtClean="0"/>
          </a:p>
          <a:p>
            <a:pPr>
              <a:lnSpc>
                <a:spcPct val="80000"/>
              </a:lnSpc>
            </a:pPr>
            <a:r>
              <a:rPr lang="en-CA" sz="2400" dirty="0" smtClean="0"/>
              <a:t>They started in computer labs, but nobody knew about it</a:t>
            </a:r>
          </a:p>
          <a:p>
            <a:pPr>
              <a:lnSpc>
                <a:spcPct val="80000"/>
              </a:lnSpc>
            </a:pPr>
            <a:endParaRPr lang="en-CA" sz="2400" dirty="0" smtClean="0"/>
          </a:p>
          <a:p>
            <a:pPr>
              <a:lnSpc>
                <a:spcPct val="80000"/>
              </a:lnSpc>
            </a:pPr>
            <a:r>
              <a:rPr lang="en-CA" sz="2400" dirty="0" smtClean="0"/>
              <a:t>The home console came next, but nobody knew about it</a:t>
            </a:r>
          </a:p>
          <a:p>
            <a:pPr>
              <a:lnSpc>
                <a:spcPct val="80000"/>
              </a:lnSpc>
            </a:pPr>
            <a:endParaRPr lang="en-CA" sz="2400" dirty="0" smtClean="0"/>
          </a:p>
          <a:p>
            <a:pPr>
              <a:lnSpc>
                <a:spcPct val="80000"/>
              </a:lnSpc>
            </a:pPr>
            <a:r>
              <a:rPr lang="en-CA" sz="2400" dirty="0" smtClean="0"/>
              <a:t>The arcade game came next and popularized video games worldwide!</a:t>
            </a:r>
          </a:p>
          <a:p>
            <a:pPr marL="0" indent="0">
              <a:lnSpc>
                <a:spcPct val="80000"/>
              </a:lnSpc>
              <a:buNone/>
            </a:pPr>
            <a:endParaRPr lang="en-CA" sz="2000" dirty="0"/>
          </a:p>
        </p:txBody>
      </p:sp>
      <p:cxnSp>
        <p:nvCxnSpPr>
          <p:cNvPr id="3" name="Straight Connector 2"/>
          <p:cNvCxnSpPr/>
          <p:nvPr/>
        </p:nvCxnSpPr>
        <p:spPr bwMode="auto">
          <a:xfrm flipH="1">
            <a:off x="4584101" y="1281411"/>
            <a:ext cx="1098916" cy="43204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 flipV="1">
            <a:off x="4736501" y="1281411"/>
            <a:ext cx="771603" cy="43204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44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202488" cy="1143000"/>
          </a:xfrm>
        </p:spPr>
        <p:txBody>
          <a:bodyPr/>
          <a:lstStyle/>
          <a:p>
            <a:r>
              <a:rPr lang="en-US" dirty="0" smtClean="0"/>
              <a:t>They started in computer labs, but nobody knew about it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4993940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CA" sz="3200" dirty="0" smtClean="0"/>
              <a:t>1952: Computer playing </a:t>
            </a:r>
            <a:r>
              <a:rPr lang="en-CA" sz="3200" b="1" dirty="0"/>
              <a:t>Noughts &amp; Crosses </a:t>
            </a:r>
            <a:r>
              <a:rPr lang="en-CA" sz="3200" dirty="0" smtClean="0"/>
              <a:t>(Tic-tac-toe) </a:t>
            </a:r>
            <a:r>
              <a:rPr lang="en-CA" sz="3200" dirty="0"/>
              <a:t>in the UK </a:t>
            </a:r>
            <a:endParaRPr lang="en-CA" sz="3200" dirty="0" smtClean="0"/>
          </a:p>
          <a:p>
            <a:pPr>
              <a:lnSpc>
                <a:spcPct val="80000"/>
              </a:lnSpc>
            </a:pPr>
            <a:endParaRPr lang="en-CA" sz="3200" dirty="0"/>
          </a:p>
          <a:p>
            <a:pPr>
              <a:lnSpc>
                <a:spcPct val="80000"/>
              </a:lnSpc>
            </a:pPr>
            <a:r>
              <a:rPr lang="en-CA" sz="3200" dirty="0" smtClean="0"/>
              <a:t>1958 Playing </a:t>
            </a:r>
            <a:r>
              <a:rPr lang="en-CA" sz="3200" b="1" dirty="0" smtClean="0"/>
              <a:t>Tennis for Two </a:t>
            </a:r>
            <a:r>
              <a:rPr lang="en-CA" sz="3200" dirty="0" smtClean="0"/>
              <a:t>on an oscilloscope at </a:t>
            </a:r>
            <a:r>
              <a:rPr lang="en-US" sz="3200" dirty="0" smtClean="0"/>
              <a:t>Brookhaven </a:t>
            </a:r>
            <a:r>
              <a:rPr lang="en-US" sz="3200" dirty="0"/>
              <a:t>National </a:t>
            </a:r>
            <a:r>
              <a:rPr lang="en-US" sz="3200" dirty="0" smtClean="0"/>
              <a:t>Laboratory (made for visitors by William </a:t>
            </a:r>
            <a:r>
              <a:rPr lang="en-US" sz="3200" dirty="0" err="1" smtClean="0"/>
              <a:t>Higinbotham</a:t>
            </a:r>
            <a:r>
              <a:rPr lang="en-US" sz="3200" dirty="0" smtClean="0"/>
              <a:t>)</a:t>
            </a:r>
            <a:endParaRPr lang="en-CA" sz="3200" dirty="0" smtClean="0"/>
          </a:p>
          <a:p>
            <a:pPr>
              <a:lnSpc>
                <a:spcPct val="80000"/>
              </a:lnSpc>
            </a:pPr>
            <a:endParaRPr lang="en-CA" sz="2000" dirty="0"/>
          </a:p>
        </p:txBody>
      </p:sp>
      <p:pic>
        <p:nvPicPr>
          <p:cNvPr id="13" name="Picture 1029" descr="C:\WINDOWS\Application Data\Microsoft\Media Catalog\edsa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93" y="2362200"/>
            <a:ext cx="2969161" cy="189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93" y="4392268"/>
            <a:ext cx="3016870" cy="232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14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202488" cy="1143000"/>
          </a:xfrm>
        </p:spPr>
        <p:txBody>
          <a:bodyPr/>
          <a:lstStyle/>
          <a:p>
            <a:r>
              <a:rPr lang="en-US" dirty="0" smtClean="0"/>
              <a:t>They started in computer labs, but nobody knew about it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4957936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CA" sz="3200" dirty="0"/>
              <a:t>Scary thought: What if </a:t>
            </a:r>
            <a:r>
              <a:rPr lang="en-CA" sz="3200" dirty="0" err="1"/>
              <a:t>Higinbotham</a:t>
            </a:r>
            <a:r>
              <a:rPr lang="en-CA" sz="3200" dirty="0"/>
              <a:t> patented his invention? </a:t>
            </a:r>
          </a:p>
          <a:p>
            <a:pPr lvl="1">
              <a:lnSpc>
                <a:spcPct val="80000"/>
              </a:lnSpc>
            </a:pPr>
            <a:r>
              <a:rPr lang="en-CA" dirty="0" smtClean="0"/>
              <a:t>US </a:t>
            </a:r>
            <a:r>
              <a:rPr lang="en-CA" dirty="0"/>
              <a:t>Government would own the patent on video games </a:t>
            </a:r>
            <a:endParaRPr lang="en-CA" dirty="0" smtClean="0"/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CA" sz="3200" dirty="0" smtClean="0"/>
              <a:t>1962: </a:t>
            </a:r>
            <a:r>
              <a:rPr lang="en-CA" sz="3200" b="1" dirty="0" err="1" smtClean="0"/>
              <a:t>Spacewar</a:t>
            </a:r>
            <a:r>
              <a:rPr lang="en-CA" sz="3200" dirty="0" smtClean="0"/>
              <a:t> on a PDP-1 at MIT 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Lik</a:t>
            </a:r>
            <a:r>
              <a:rPr lang="en-US" dirty="0" smtClean="0"/>
              <a:t>e Asteroids, but two ships shoot at each other</a:t>
            </a:r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840168"/>
            <a:ext cx="3347864" cy="292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5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8202488" cy="1143000"/>
          </a:xfrm>
        </p:spPr>
        <p:txBody>
          <a:bodyPr/>
          <a:lstStyle/>
          <a:p>
            <a:r>
              <a:rPr lang="en-US" dirty="0" smtClean="0"/>
              <a:t>The home console came next, but nobody knew about it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2362200"/>
            <a:ext cx="8305800" cy="37242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b="1" dirty="0" smtClean="0"/>
              <a:t>Ralph Baer </a:t>
            </a:r>
            <a:r>
              <a:rPr lang="en-US" sz="3200" dirty="0" smtClean="0"/>
              <a:t>started making simple TV games in 1966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Eventually released the first console in 1972 (</a:t>
            </a:r>
            <a:r>
              <a:rPr lang="en-US" b="1" dirty="0" smtClean="0"/>
              <a:t>Magnavox Odyssey</a:t>
            </a:r>
            <a:r>
              <a:rPr lang="en-US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Several Pong-like games that all sucked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4244699"/>
            <a:ext cx="3420380" cy="26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od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5588"/>
            <a:ext cx="3178506" cy="255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sules">
  <a:themeElements>
    <a:clrScheme name="Custom 12">
      <a:dk1>
        <a:srgbClr val="000000"/>
      </a:dk1>
      <a:lt1>
        <a:srgbClr val="FFFFFF"/>
      </a:lt1>
      <a:dk2>
        <a:srgbClr val="080808"/>
      </a:dk2>
      <a:lt2>
        <a:srgbClr val="000000"/>
      </a:lt2>
      <a:accent1>
        <a:srgbClr val="90C962"/>
      </a:accent1>
      <a:accent2>
        <a:srgbClr val="90C962"/>
      </a:accent2>
      <a:accent3>
        <a:srgbClr val="90C962"/>
      </a:accent3>
      <a:accent4>
        <a:srgbClr val="90C962"/>
      </a:accent4>
      <a:accent5>
        <a:srgbClr val="90C962"/>
      </a:accent5>
      <a:accent6>
        <a:srgbClr val="90C962"/>
      </a:accent6>
      <a:hlink>
        <a:srgbClr val="0E1B48"/>
      </a:hlink>
      <a:folHlink>
        <a:srgbClr val="0E1B48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80808"/>
        </a:dk2>
        <a:lt2>
          <a:srgbClr val="006600"/>
        </a:lt2>
        <a:accent1>
          <a:srgbClr val="33CC3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AEAEAE"/>
        </a:accent6>
        <a:hlink>
          <a:srgbClr val="808080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10">
        <a:dk1>
          <a:srgbClr val="000000"/>
        </a:dk1>
        <a:lt1>
          <a:srgbClr val="FFFFFF"/>
        </a:lt1>
        <a:dk2>
          <a:srgbClr val="080808"/>
        </a:dk2>
        <a:lt2>
          <a:srgbClr val="006600"/>
        </a:lt2>
        <a:accent1>
          <a:srgbClr val="33CC33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C8C8C8"/>
        </a:accent6>
        <a:hlink>
          <a:srgbClr val="808080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6851</TotalTime>
  <Words>1553</Words>
  <Application>Microsoft Office PowerPoint</Application>
  <PresentationFormat>On-screen Show (4:3)</PresentationFormat>
  <Paragraphs>178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Capsules</vt:lpstr>
      <vt:lpstr>Custom Design</vt:lpstr>
      <vt:lpstr>Video Game Analysis &amp; Technical Design</vt:lpstr>
      <vt:lpstr>Which game made more $$ in 2011?</vt:lpstr>
      <vt:lpstr>Which game made more $$ in 2011?</vt:lpstr>
      <vt:lpstr>The Game Industry Today</vt:lpstr>
      <vt:lpstr>A brief history of time video games</vt:lpstr>
      <vt:lpstr>A brief history of time video games</vt:lpstr>
      <vt:lpstr>They started in computer labs, but nobody knew about it</vt:lpstr>
      <vt:lpstr>They started in computer labs, but nobody knew about it</vt:lpstr>
      <vt:lpstr>The home console came next, but nobody knew about it</vt:lpstr>
      <vt:lpstr>The arcade game came next and popularized video games worldwide!</vt:lpstr>
      <vt:lpstr>The arcade game came next and popularized video games worldwide!</vt:lpstr>
      <vt:lpstr>What happened after this?</vt:lpstr>
      <vt:lpstr>What happened after this?</vt:lpstr>
      <vt:lpstr>What happened after this?</vt:lpstr>
      <vt:lpstr>What happened after this?</vt:lpstr>
      <vt:lpstr>What happened after this?</vt:lpstr>
      <vt:lpstr>What happened after this?</vt:lpstr>
      <vt:lpstr>What happened after this?</vt:lpstr>
      <vt:lpstr>What happened after this?</vt:lpstr>
      <vt:lpstr>After 2000?</vt:lpstr>
      <vt:lpstr>After 2000?</vt:lpstr>
      <vt:lpstr>Additional Resources</vt:lpstr>
      <vt:lpstr>Additional Resources</vt:lpstr>
      <vt:lpstr>Why Do People Play Games?</vt:lpstr>
      <vt:lpstr>Why Do People Play Games?</vt:lpstr>
      <vt:lpstr>VIDEOS</vt:lpstr>
      <vt:lpstr>Recommended Reading</vt:lpstr>
      <vt:lpstr>Video Game Genres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Galaga</cp:lastModifiedBy>
  <cp:revision>232</cp:revision>
  <cp:lastPrinted>1601-01-01T00:00:00Z</cp:lastPrinted>
  <dcterms:created xsi:type="dcterms:W3CDTF">2012-02-17T14:20:45Z</dcterms:created>
  <dcterms:modified xsi:type="dcterms:W3CDTF">2014-10-12T01:25:39Z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